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2" r:id="rId8"/>
    <p:sldId id="261" r:id="rId9"/>
    <p:sldId id="263" r:id="rId10"/>
    <p:sldId id="264" r:id="rId11"/>
    <p:sldId id="265" r:id="rId12"/>
    <p:sldId id="267" r:id="rId13"/>
  </p:sldIdLst>
  <p:sldSz cx="12192000" cy="6858000"/>
  <p:notesSz cx="6888163" cy="10020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B17769-B1C3-4B9F-9919-31F8825A3BD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DF30235-199F-462F-A21D-686FC5F3F7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3559D47-A05C-429D-9426-496470468003}"/>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A4B986ED-805C-4F70-A75A-BB2152784A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EBA2BAD-88D3-451C-9EDD-DC347B8CD759}"/>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346528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347A9-8D67-4289-A3F0-62D439B6C2F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89BE372-A62C-47A1-BDA5-4C156ADC31D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5129C4-B61A-4AC1-B571-5BE74E60E183}"/>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92424A18-F4D5-4E5B-A74A-710B772AF0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49F612B-C03F-4A44-92B7-4CAD9BD8D3FD}"/>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142130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A821C33-5440-4919-9934-EFE67A3224B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491C52B-2424-4298-8137-63D2ED6E752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754E727-48AB-410F-851A-D7DDAA0D1FDF}"/>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3BF7EC10-CDE6-45F6-AFAB-04898CD538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D8F1E58-542D-4F60-A32C-9B4038D3FF5F}"/>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3119574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EAF658-D073-410F-8808-1AFDA2AB920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769495E-F425-423E-BAD5-3636EDFE918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83951F-D5AC-4278-A034-4E1AF59E1920}"/>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2D151003-118E-422B-9DFE-C6B529E536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50527F1-8288-42EF-B930-2062084E3E46}"/>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4271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7324C5-B37B-43D7-A79B-1F8FF583751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ABE4144-585F-479F-B6AE-07DAE7975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D370CF7-5864-4CFA-8AED-C36110013095}"/>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D0579C1E-5F9B-4790-B9CA-64D75F97469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863DF19-495C-4FFC-BAE2-C548B12A27B5}"/>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152605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E3209E-789A-4CC5-A76C-232A7846C77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3D8A8A-2372-45B2-AC18-4E456DD0DBF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413A3F6-B831-4F0E-8BAA-DFEFD595AA84}"/>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62B075B-B1BD-40A6-B92D-9E0932DCA1AF}"/>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6" name="Tijdelijke aanduiding voor voettekst 5">
            <a:extLst>
              <a:ext uri="{FF2B5EF4-FFF2-40B4-BE49-F238E27FC236}">
                <a16:creationId xmlns:a16="http://schemas.microsoft.com/office/drawing/2014/main" id="{59CA493F-009E-4470-BBB0-1C623180853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58C299E-78C4-43CF-BE00-61CC45066905}"/>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141655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217E8A-C5C3-4605-8231-8B2ECF1FA5F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BB27FD5-ADE4-4060-85A5-4DD5AD2061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2F0C250-B13D-4B67-9CD3-589C25ABFDE3}"/>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FBE91B6-AED9-46EF-BA22-72ACB64CBA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B7715BB-8460-4D54-B6E3-A5DA2561EE8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D3E6C0B-BAE7-4F61-A64F-D5E58D13C3AF}"/>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8" name="Tijdelijke aanduiding voor voettekst 7">
            <a:extLst>
              <a:ext uri="{FF2B5EF4-FFF2-40B4-BE49-F238E27FC236}">
                <a16:creationId xmlns:a16="http://schemas.microsoft.com/office/drawing/2014/main" id="{2B1C09DC-70BF-40B0-AED1-EB5AD3DFA39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6F85865-DA4F-4982-A5DE-882C3B01916D}"/>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251266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9BF96C-2BFD-4E4E-A965-9874986FD87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3A76E7CD-ED0E-4DA1-86D3-CC53544C81FC}"/>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4" name="Tijdelijke aanduiding voor voettekst 3">
            <a:extLst>
              <a:ext uri="{FF2B5EF4-FFF2-40B4-BE49-F238E27FC236}">
                <a16:creationId xmlns:a16="http://schemas.microsoft.com/office/drawing/2014/main" id="{0D47762F-FE47-4151-9426-C70B75E7AB8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04D0881-BCF2-4DF5-9F41-2BE9F06D751D}"/>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43402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0CE3C14-DF77-4A4F-BBFF-8DCC96708195}"/>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3" name="Tijdelijke aanduiding voor voettekst 2">
            <a:extLst>
              <a:ext uri="{FF2B5EF4-FFF2-40B4-BE49-F238E27FC236}">
                <a16:creationId xmlns:a16="http://schemas.microsoft.com/office/drawing/2014/main" id="{5CACAE65-6E69-4FB2-9E20-60752F384F9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349812F-EF23-4D79-B375-653233FC4230}"/>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66229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6056A-325B-4049-BAE3-49EA647602B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89742CF3-0D20-4C68-8B99-24D87F7A3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B104CE39-4E90-4EBB-850D-7476D9BFD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31E5328-90EF-4AD4-836C-161CB088B9FE}"/>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6" name="Tijdelijke aanduiding voor voettekst 5">
            <a:extLst>
              <a:ext uri="{FF2B5EF4-FFF2-40B4-BE49-F238E27FC236}">
                <a16:creationId xmlns:a16="http://schemas.microsoft.com/office/drawing/2014/main" id="{506CCD25-741A-4E83-AC86-97C00E4C971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479B8D4-2F85-4A48-986F-C2714B149EEB}"/>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106480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9B29F-D80D-4337-A9F2-C08CAAA82D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3AE8E34-F53A-4CA9-9A96-B9C4656237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31A6D6E5-A159-4DDF-88EF-D76188627A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369BFAA-C789-4BAD-86B3-210F582D9156}"/>
              </a:ext>
            </a:extLst>
          </p:cNvPr>
          <p:cNvSpPr>
            <a:spLocks noGrp="1"/>
          </p:cNvSpPr>
          <p:nvPr>
            <p:ph type="dt" sz="half" idx="10"/>
          </p:nvPr>
        </p:nvSpPr>
        <p:spPr/>
        <p:txBody>
          <a:bodyPr/>
          <a:lstStyle/>
          <a:p>
            <a:fld id="{754F7ED7-7745-4E3B-9202-75562863B54F}" type="datetimeFigureOut">
              <a:rPr lang="nl-NL" smtClean="0"/>
              <a:t>11-12-2019</a:t>
            </a:fld>
            <a:endParaRPr lang="nl-NL"/>
          </a:p>
        </p:txBody>
      </p:sp>
      <p:sp>
        <p:nvSpPr>
          <p:cNvPr id="6" name="Tijdelijke aanduiding voor voettekst 5">
            <a:extLst>
              <a:ext uri="{FF2B5EF4-FFF2-40B4-BE49-F238E27FC236}">
                <a16:creationId xmlns:a16="http://schemas.microsoft.com/office/drawing/2014/main" id="{B7E828C1-4513-4F46-9745-F5C5C9D10BF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07E2998-17B6-4F10-A3AD-1E566C240E8C}"/>
              </a:ext>
            </a:extLst>
          </p:cNvPr>
          <p:cNvSpPr>
            <a:spLocks noGrp="1"/>
          </p:cNvSpPr>
          <p:nvPr>
            <p:ph type="sldNum" sz="quarter" idx="12"/>
          </p:nvPr>
        </p:nvSpPr>
        <p:spPr/>
        <p:txBody>
          <a:bodyPr/>
          <a:lstStyle/>
          <a:p>
            <a:fld id="{F9DC770C-4748-4748-86C9-5A22946767A0}" type="slidenum">
              <a:rPr lang="nl-NL" smtClean="0"/>
              <a:t>‹nr.›</a:t>
            </a:fld>
            <a:endParaRPr lang="nl-NL"/>
          </a:p>
        </p:txBody>
      </p:sp>
    </p:spTree>
    <p:extLst>
      <p:ext uri="{BB962C8B-B14F-4D97-AF65-F5344CB8AC3E}">
        <p14:creationId xmlns:p14="http://schemas.microsoft.com/office/powerpoint/2010/main" val="235320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0508330-F02A-470A-B1A8-1F470F619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136DDBB-8BF0-449E-A3D7-50230C90BB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7F89F7D-701A-4813-99A6-4C657AE76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F7ED7-7745-4E3B-9202-75562863B54F}" type="datetimeFigureOut">
              <a:rPr lang="nl-NL" smtClean="0"/>
              <a:t>11-12-2019</a:t>
            </a:fld>
            <a:endParaRPr lang="nl-NL"/>
          </a:p>
        </p:txBody>
      </p:sp>
      <p:sp>
        <p:nvSpPr>
          <p:cNvPr id="5" name="Tijdelijke aanduiding voor voettekst 4">
            <a:extLst>
              <a:ext uri="{FF2B5EF4-FFF2-40B4-BE49-F238E27FC236}">
                <a16:creationId xmlns:a16="http://schemas.microsoft.com/office/drawing/2014/main" id="{4CCBD214-1664-4A80-868C-7DF7C51EE1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1105EB02-5CD6-4E0C-9519-04572098A7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C770C-4748-4748-86C9-5A22946767A0}" type="slidenum">
              <a:rPr lang="nl-NL" smtClean="0"/>
              <a:t>‹nr.›</a:t>
            </a:fld>
            <a:endParaRPr lang="nl-NL"/>
          </a:p>
        </p:txBody>
      </p:sp>
    </p:spTree>
    <p:extLst>
      <p:ext uri="{BB962C8B-B14F-4D97-AF65-F5344CB8AC3E}">
        <p14:creationId xmlns:p14="http://schemas.microsoft.com/office/powerpoint/2010/main" val="2713131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43D83B-8428-4492-8A27-C7C3AA4906FB}"/>
              </a:ext>
            </a:extLst>
          </p:cNvPr>
          <p:cNvSpPr>
            <a:spLocks noGrp="1"/>
          </p:cNvSpPr>
          <p:nvPr>
            <p:ph type="ctrTitle"/>
          </p:nvPr>
        </p:nvSpPr>
        <p:spPr/>
        <p:txBody>
          <a:bodyPr>
            <a:normAutofit fontScale="90000"/>
          </a:bodyPr>
          <a:lstStyle/>
          <a:p>
            <a:r>
              <a:rPr lang="nl-NL" b="1" dirty="0">
                <a:latin typeface="Arial" panose="020B0604020202020204" pitchFamily="34" charset="0"/>
                <a:cs typeface="Arial" panose="020B0604020202020204" pitchFamily="34" charset="0"/>
              </a:rPr>
              <a:t>De Nationale Politie en de multiculturele samenleving</a:t>
            </a:r>
          </a:p>
        </p:txBody>
      </p:sp>
      <p:sp>
        <p:nvSpPr>
          <p:cNvPr id="3" name="Ondertitel 2">
            <a:extLst>
              <a:ext uri="{FF2B5EF4-FFF2-40B4-BE49-F238E27FC236}">
                <a16:creationId xmlns:a16="http://schemas.microsoft.com/office/drawing/2014/main" id="{A1AD7F18-4173-45D5-8728-1BE1B16656F4}"/>
              </a:ext>
            </a:extLst>
          </p:cNvPr>
          <p:cNvSpPr>
            <a:spLocks noGrp="1"/>
          </p:cNvSpPr>
          <p:nvPr>
            <p:ph type="subTitle" idx="1"/>
          </p:nvPr>
        </p:nvSpPr>
        <p:spPr/>
        <p:txBody>
          <a:bodyPr>
            <a:normAutofit lnSpcReduction="10000"/>
          </a:bodyPr>
          <a:lstStyle/>
          <a:p>
            <a:r>
              <a:rPr lang="nl-NL" sz="3200" dirty="0">
                <a:latin typeface="Arial" panose="020B0604020202020204" pitchFamily="34" charset="0"/>
                <a:cs typeface="Arial" panose="020B0604020202020204" pitchFamily="34" charset="0"/>
              </a:rPr>
              <a:t>Problemen en oplossingen</a:t>
            </a:r>
          </a:p>
          <a:p>
            <a:endParaRPr lang="nl-NL" sz="3200" dirty="0">
              <a:latin typeface="Arial" panose="020B0604020202020204" pitchFamily="34" charset="0"/>
              <a:cs typeface="Arial" panose="020B0604020202020204" pitchFamily="34" charset="0"/>
            </a:endParaRPr>
          </a:p>
          <a:p>
            <a:r>
              <a:rPr lang="nl-NL" sz="3200" dirty="0">
                <a:latin typeface="Arial" panose="020B0604020202020204" pitchFamily="34" charset="0"/>
                <a:cs typeface="Arial" panose="020B0604020202020204" pitchFamily="34" charset="0"/>
              </a:rPr>
              <a:t>Den Haag, 11 december 2019</a:t>
            </a:r>
          </a:p>
        </p:txBody>
      </p:sp>
    </p:spTree>
    <p:extLst>
      <p:ext uri="{BB962C8B-B14F-4D97-AF65-F5344CB8AC3E}">
        <p14:creationId xmlns:p14="http://schemas.microsoft.com/office/powerpoint/2010/main" val="20003802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AF4928-2DC5-46B0-85D9-43B970E55CD4}"/>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Handvatten uit de sociale wetenschappen</a:t>
            </a:r>
            <a:br>
              <a:rPr lang="nl-NL" sz="3200" b="1" dirty="0">
                <a:latin typeface="Arial" panose="020B0604020202020204" pitchFamily="34" charset="0"/>
                <a:cs typeface="Arial" panose="020B0604020202020204" pitchFamily="34" charset="0"/>
              </a:rPr>
            </a:br>
            <a:r>
              <a:rPr lang="nl-NL" sz="3200" b="1" dirty="0">
                <a:latin typeface="Arial" panose="020B0604020202020204" pitchFamily="34" charset="0"/>
                <a:cs typeface="Arial" panose="020B0604020202020204" pitchFamily="34" charset="0"/>
              </a:rPr>
              <a:t>TOPOI-model</a:t>
            </a:r>
          </a:p>
        </p:txBody>
      </p:sp>
      <p:sp>
        <p:nvSpPr>
          <p:cNvPr id="3" name="Tijdelijke aanduiding voor inhoud 2">
            <a:extLst>
              <a:ext uri="{FF2B5EF4-FFF2-40B4-BE49-F238E27FC236}">
                <a16:creationId xmlns:a16="http://schemas.microsoft.com/office/drawing/2014/main" id="{9E789CD4-77C2-4EF2-9D97-4612073115C7}"/>
              </a:ext>
            </a:extLst>
          </p:cNvPr>
          <p:cNvSpPr>
            <a:spLocks noGrp="1"/>
          </p:cNvSpPr>
          <p:nvPr>
            <p:ph idx="1"/>
          </p:nvPr>
        </p:nvSpPr>
        <p:spPr>
          <a:xfrm>
            <a:off x="838200" y="1390618"/>
            <a:ext cx="10515600" cy="5467381"/>
          </a:xfrm>
        </p:spPr>
        <p:txBody>
          <a:bodyPr>
            <a:noAutofit/>
          </a:bodyPr>
          <a:lstStyle/>
          <a:p>
            <a:r>
              <a:rPr lang="nl-NL" sz="1800" dirty="0">
                <a:latin typeface="Arial" panose="020B0604020202020204" pitchFamily="34" charset="0"/>
                <a:cs typeface="Arial" panose="020B0604020202020204" pitchFamily="34" charset="0"/>
              </a:rPr>
              <a:t>Niet culturen, maar mensen ontmoeten elkaar. In iedere communicatie kunnen zich culturele verschillen voordoen. Interculturele communicatie is eigenlijk interpersoonlijke communicatie. </a:t>
            </a:r>
          </a:p>
          <a:p>
            <a:r>
              <a:rPr lang="nl-NL" sz="1800" dirty="0">
                <a:latin typeface="Arial" panose="020B0604020202020204" pitchFamily="34" charset="0"/>
                <a:cs typeface="Arial" panose="020B0604020202020204" pitchFamily="34" charset="0"/>
              </a:rPr>
              <a:t>Het TOPOI-model is een systematiek van aandachtspunten en interventies die ingezet kan worden in iedere communicatie. Het model onderscheidt vijf gebieden waarop zich diversiteitsverschillen kunnen voordoen. </a:t>
            </a:r>
          </a:p>
          <a:p>
            <a:r>
              <a:rPr lang="nl-NL" sz="1800" dirty="0">
                <a:latin typeface="Arial" panose="020B0604020202020204" pitchFamily="34" charset="0"/>
                <a:cs typeface="Arial" panose="020B0604020202020204" pitchFamily="34" charset="0"/>
              </a:rPr>
              <a:t>Taal =&gt; verbaal (moedertaal, vertelstijl), non-verbaal (persoonlijke ruimte, uitdrukken van gevoelens, respect voor de ander tonen). </a:t>
            </a:r>
          </a:p>
          <a:p>
            <a:r>
              <a:rPr lang="nl-NL" sz="1800" dirty="0">
                <a:latin typeface="Arial" panose="020B0604020202020204" pitchFamily="34" charset="0"/>
                <a:cs typeface="Arial" panose="020B0604020202020204" pitchFamily="34" charset="0"/>
              </a:rPr>
              <a:t>Ordening =&gt; de bril waardoor mensen naar de werkelijkheid kijken. Het gaat er niet om elkaars waarheid te betwisten, maar op zoek te gaan naar het gemeenschappelijke. Bereidheid te luisteren naar en vragen te stellen over. </a:t>
            </a:r>
          </a:p>
          <a:p>
            <a:r>
              <a:rPr lang="nl-NL" sz="1800" dirty="0">
                <a:latin typeface="Arial" panose="020B0604020202020204" pitchFamily="34" charset="0"/>
                <a:cs typeface="Arial" panose="020B0604020202020204" pitchFamily="34" charset="0"/>
              </a:rPr>
              <a:t>Personen =&gt; Het gaat hier om het betrekkingsniveau in de communicatie. Hoe zie je jezelf in relatie tot de ander. Misverstanden hebben vaak een directe, negatieve invloed op dit betrekkingsniveau. Een belangrijk aandachtspunt is hier het </a:t>
            </a:r>
            <a:r>
              <a:rPr lang="nl-NL" sz="1800" dirty="0" err="1">
                <a:latin typeface="Arial" panose="020B0604020202020204" pitchFamily="34" charset="0"/>
                <a:cs typeface="Arial" panose="020B0604020202020204" pitchFamily="34" charset="0"/>
              </a:rPr>
              <a:t>intersectionele</a:t>
            </a:r>
            <a:r>
              <a:rPr lang="nl-NL" sz="1800" dirty="0">
                <a:latin typeface="Arial" panose="020B0604020202020204" pitchFamily="34" charset="0"/>
                <a:cs typeface="Arial" panose="020B0604020202020204" pitchFamily="34" charset="0"/>
              </a:rPr>
              <a:t>, meervoudige kijken. </a:t>
            </a:r>
          </a:p>
          <a:p>
            <a:r>
              <a:rPr lang="nl-NL" sz="1800" dirty="0">
                <a:latin typeface="Arial" panose="020B0604020202020204" pitchFamily="34" charset="0"/>
                <a:cs typeface="Arial" panose="020B0604020202020204" pitchFamily="34" charset="0"/>
              </a:rPr>
              <a:t>Organisatie =&gt; institutionele factoren op micro, </a:t>
            </a:r>
            <a:r>
              <a:rPr lang="nl-NL" sz="1800" dirty="0" err="1">
                <a:latin typeface="Arial" panose="020B0604020202020204" pitchFamily="34" charset="0"/>
                <a:cs typeface="Arial" panose="020B0604020202020204" pitchFamily="34" charset="0"/>
              </a:rPr>
              <a:t>meso</a:t>
            </a:r>
            <a:r>
              <a:rPr lang="nl-NL" sz="1800" dirty="0">
                <a:latin typeface="Arial" panose="020B0604020202020204" pitchFamily="34" charset="0"/>
                <a:cs typeface="Arial" panose="020B0604020202020204" pitchFamily="34" charset="0"/>
              </a:rPr>
              <a:t> en macroniveau.</a:t>
            </a:r>
          </a:p>
          <a:p>
            <a:r>
              <a:rPr lang="nl-NL" sz="1800" dirty="0">
                <a:latin typeface="Arial" panose="020B0604020202020204" pitchFamily="34" charset="0"/>
                <a:cs typeface="Arial" panose="020B0604020202020204" pitchFamily="34" charset="0"/>
              </a:rPr>
              <a:t>Inzet =&gt; de onderstroom van iemands gedrag. Ieder mens doet wel ergens zijn best voor, al lijkt dat niet zo op het eerste gezicht. Achter elk gedrag, hoe vreemd en afwijkend ook zit voor de persoon in kwestie een logische en positieve intentie. </a:t>
            </a:r>
          </a:p>
          <a:p>
            <a:r>
              <a:rPr lang="nl-NL" sz="1800" dirty="0">
                <a:latin typeface="Arial" panose="020B0604020202020204" pitchFamily="34" charset="0"/>
                <a:cs typeface="Arial" panose="020B0604020202020204" pitchFamily="34" charset="0"/>
              </a:rPr>
              <a:t>Op alle vijf de gebieden zijn sociale perspectieven van invloed. </a:t>
            </a:r>
          </a:p>
        </p:txBody>
      </p:sp>
    </p:spTree>
    <p:extLst>
      <p:ext uri="{BB962C8B-B14F-4D97-AF65-F5344CB8AC3E}">
        <p14:creationId xmlns:p14="http://schemas.microsoft.com/office/powerpoint/2010/main" val="5259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55497-5975-46BB-BB9A-93EDBCB6973D}"/>
              </a:ext>
            </a:extLst>
          </p:cNvPr>
          <p:cNvSpPr>
            <a:spLocks noGrp="1"/>
          </p:cNvSpPr>
          <p:nvPr>
            <p:ph type="title"/>
          </p:nvPr>
        </p:nvSpPr>
        <p:spPr>
          <a:xfrm>
            <a:off x="838200" y="187572"/>
            <a:ext cx="10515600" cy="1325563"/>
          </a:xfrm>
        </p:spPr>
        <p:txBody>
          <a:bodyPr>
            <a:normAutofit/>
          </a:bodyPr>
          <a:lstStyle/>
          <a:p>
            <a:pPr algn="ctr"/>
            <a:r>
              <a:rPr lang="nl-NL" sz="3200" b="1" dirty="0">
                <a:latin typeface="Arial" panose="020B0604020202020204" pitchFamily="34" charset="0"/>
                <a:cs typeface="Arial" panose="020B0604020202020204" pitchFamily="34" charset="0"/>
              </a:rPr>
              <a:t>Handvatten uit de sociale wetenschappen</a:t>
            </a:r>
            <a:br>
              <a:rPr lang="nl-NL" sz="3200" b="1" dirty="0">
                <a:latin typeface="Arial" panose="020B0604020202020204" pitchFamily="34" charset="0"/>
                <a:cs typeface="Arial" panose="020B0604020202020204" pitchFamily="34" charset="0"/>
              </a:rPr>
            </a:br>
            <a:r>
              <a:rPr lang="nl-NL" sz="3200" b="1" dirty="0">
                <a:latin typeface="Arial" panose="020B0604020202020204" pitchFamily="34" charset="0"/>
                <a:cs typeface="Arial" panose="020B0604020202020204" pitchFamily="34" charset="0"/>
              </a:rPr>
              <a:t>Zeven ontwikkelingsstadia van diversiteitsbeleid</a:t>
            </a:r>
          </a:p>
        </p:txBody>
      </p:sp>
      <p:pic>
        <p:nvPicPr>
          <p:cNvPr id="4" name="Tijdelijke aanduiding voor inhoud 3">
            <a:extLst>
              <a:ext uri="{FF2B5EF4-FFF2-40B4-BE49-F238E27FC236}">
                <a16:creationId xmlns:a16="http://schemas.microsoft.com/office/drawing/2014/main" id="{AA011D48-8DFB-4F84-AAB8-B8B1D5398EFC}"/>
              </a:ext>
            </a:extLst>
          </p:cNvPr>
          <p:cNvPicPr>
            <a:picLocks noGrp="1" noChangeAspect="1"/>
          </p:cNvPicPr>
          <p:nvPr>
            <p:ph idx="1"/>
          </p:nvPr>
        </p:nvPicPr>
        <p:blipFill>
          <a:blip r:embed="rId2"/>
          <a:stretch>
            <a:fillRect/>
          </a:stretch>
        </p:blipFill>
        <p:spPr>
          <a:xfrm>
            <a:off x="433412" y="5725605"/>
            <a:ext cx="2688569" cy="670618"/>
          </a:xfrm>
          <a:prstGeom prst="rect">
            <a:avLst/>
          </a:prstGeom>
        </p:spPr>
      </p:pic>
      <p:pic>
        <p:nvPicPr>
          <p:cNvPr id="5" name="Afbeelding 4">
            <a:extLst>
              <a:ext uri="{FF2B5EF4-FFF2-40B4-BE49-F238E27FC236}">
                <a16:creationId xmlns:a16="http://schemas.microsoft.com/office/drawing/2014/main" id="{9A5CEDB9-5D9E-4944-917D-55628D58C6F0}"/>
              </a:ext>
            </a:extLst>
          </p:cNvPr>
          <p:cNvPicPr>
            <a:picLocks noChangeAspect="1"/>
          </p:cNvPicPr>
          <p:nvPr/>
        </p:nvPicPr>
        <p:blipFill>
          <a:blip r:embed="rId3"/>
          <a:stretch>
            <a:fillRect/>
          </a:stretch>
        </p:blipFill>
        <p:spPr>
          <a:xfrm>
            <a:off x="1608044" y="4982898"/>
            <a:ext cx="2694666" cy="707197"/>
          </a:xfrm>
          <a:prstGeom prst="rect">
            <a:avLst/>
          </a:prstGeom>
        </p:spPr>
      </p:pic>
      <p:pic>
        <p:nvPicPr>
          <p:cNvPr id="6" name="Afbeelding 5">
            <a:extLst>
              <a:ext uri="{FF2B5EF4-FFF2-40B4-BE49-F238E27FC236}">
                <a16:creationId xmlns:a16="http://schemas.microsoft.com/office/drawing/2014/main" id="{24A0F453-28E3-4591-B049-DF072EA1085D}"/>
              </a:ext>
            </a:extLst>
          </p:cNvPr>
          <p:cNvPicPr>
            <a:picLocks noChangeAspect="1"/>
          </p:cNvPicPr>
          <p:nvPr/>
        </p:nvPicPr>
        <p:blipFill>
          <a:blip r:embed="rId4"/>
          <a:stretch>
            <a:fillRect/>
          </a:stretch>
        </p:blipFill>
        <p:spPr>
          <a:xfrm>
            <a:off x="2694278" y="4206430"/>
            <a:ext cx="2755631" cy="701101"/>
          </a:xfrm>
          <a:prstGeom prst="rect">
            <a:avLst/>
          </a:prstGeom>
        </p:spPr>
      </p:pic>
      <p:pic>
        <p:nvPicPr>
          <p:cNvPr id="7" name="Afbeelding 6">
            <a:extLst>
              <a:ext uri="{FF2B5EF4-FFF2-40B4-BE49-F238E27FC236}">
                <a16:creationId xmlns:a16="http://schemas.microsoft.com/office/drawing/2014/main" id="{DC6F846C-F7EB-4603-9FA9-764B373D3400}"/>
              </a:ext>
            </a:extLst>
          </p:cNvPr>
          <p:cNvPicPr>
            <a:picLocks noChangeAspect="1"/>
          </p:cNvPicPr>
          <p:nvPr/>
        </p:nvPicPr>
        <p:blipFill>
          <a:blip r:embed="rId5"/>
          <a:stretch>
            <a:fillRect/>
          </a:stretch>
        </p:blipFill>
        <p:spPr>
          <a:xfrm>
            <a:off x="3727027" y="3505329"/>
            <a:ext cx="2688569" cy="701101"/>
          </a:xfrm>
          <a:prstGeom prst="rect">
            <a:avLst/>
          </a:prstGeom>
        </p:spPr>
      </p:pic>
      <p:sp>
        <p:nvSpPr>
          <p:cNvPr id="9" name="Rechthoek 8">
            <a:extLst>
              <a:ext uri="{FF2B5EF4-FFF2-40B4-BE49-F238E27FC236}">
                <a16:creationId xmlns:a16="http://schemas.microsoft.com/office/drawing/2014/main" id="{5FA410CD-EB9F-49A9-961A-D2D9DED02C14}"/>
              </a:ext>
            </a:extLst>
          </p:cNvPr>
          <p:cNvSpPr/>
          <p:nvPr/>
        </p:nvSpPr>
        <p:spPr>
          <a:xfrm>
            <a:off x="5978019" y="3259723"/>
            <a:ext cx="235962"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prstClr val="white"/>
                </a:solidFill>
                <a:effectLst/>
                <a:uLnTx/>
                <a:uFillTx/>
              </a:rPr>
              <a:t>.</a:t>
            </a:r>
            <a:endParaRPr kumimoji="0" lang="nl-NL" sz="1800" b="0" i="0" u="none" strike="noStrike" kern="0" cap="none" spc="0" normalizeH="0" baseline="0" noProof="0" dirty="0">
              <a:ln>
                <a:noFill/>
              </a:ln>
              <a:solidFill>
                <a:sysClr val="windowText" lastClr="000000"/>
              </a:solidFill>
              <a:effectLst/>
              <a:uLnTx/>
              <a:uFillTx/>
            </a:endParaRPr>
          </a:p>
        </p:txBody>
      </p:sp>
      <p:pic>
        <p:nvPicPr>
          <p:cNvPr id="10" name="Afbeelding 9">
            <a:extLst>
              <a:ext uri="{FF2B5EF4-FFF2-40B4-BE49-F238E27FC236}">
                <a16:creationId xmlns:a16="http://schemas.microsoft.com/office/drawing/2014/main" id="{FAFAA708-C23E-460E-A6DA-8AC336E27BC4}"/>
              </a:ext>
            </a:extLst>
          </p:cNvPr>
          <p:cNvPicPr>
            <a:picLocks noChangeAspect="1"/>
          </p:cNvPicPr>
          <p:nvPr/>
        </p:nvPicPr>
        <p:blipFill>
          <a:blip r:embed="rId6"/>
          <a:stretch>
            <a:fillRect/>
          </a:stretch>
        </p:blipFill>
        <p:spPr>
          <a:xfrm>
            <a:off x="5906997" y="2051077"/>
            <a:ext cx="2688569" cy="707197"/>
          </a:xfrm>
          <a:prstGeom prst="rect">
            <a:avLst/>
          </a:prstGeom>
        </p:spPr>
      </p:pic>
      <p:pic>
        <p:nvPicPr>
          <p:cNvPr id="11" name="Afbeelding 10">
            <a:extLst>
              <a:ext uri="{FF2B5EF4-FFF2-40B4-BE49-F238E27FC236}">
                <a16:creationId xmlns:a16="http://schemas.microsoft.com/office/drawing/2014/main" id="{2A34726F-D955-406C-93E3-9A517F685EED}"/>
              </a:ext>
            </a:extLst>
          </p:cNvPr>
          <p:cNvPicPr>
            <a:picLocks noChangeAspect="1"/>
          </p:cNvPicPr>
          <p:nvPr/>
        </p:nvPicPr>
        <p:blipFill>
          <a:blip r:embed="rId7"/>
          <a:stretch>
            <a:fillRect/>
          </a:stretch>
        </p:blipFill>
        <p:spPr>
          <a:xfrm>
            <a:off x="4836165" y="2778203"/>
            <a:ext cx="2755631" cy="707197"/>
          </a:xfrm>
          <a:prstGeom prst="rect">
            <a:avLst/>
          </a:prstGeom>
        </p:spPr>
      </p:pic>
      <p:pic>
        <p:nvPicPr>
          <p:cNvPr id="16" name="Afbeelding 15">
            <a:extLst>
              <a:ext uri="{FF2B5EF4-FFF2-40B4-BE49-F238E27FC236}">
                <a16:creationId xmlns:a16="http://schemas.microsoft.com/office/drawing/2014/main" id="{5608F786-395B-4561-893B-0C53A9BBC661}"/>
              </a:ext>
            </a:extLst>
          </p:cNvPr>
          <p:cNvPicPr>
            <a:picLocks noChangeAspect="1"/>
          </p:cNvPicPr>
          <p:nvPr/>
        </p:nvPicPr>
        <p:blipFill>
          <a:blip r:embed="rId8"/>
          <a:stretch>
            <a:fillRect/>
          </a:stretch>
        </p:blipFill>
        <p:spPr>
          <a:xfrm>
            <a:off x="6997765" y="1308555"/>
            <a:ext cx="2688569" cy="670618"/>
          </a:xfrm>
          <a:prstGeom prst="rect">
            <a:avLst/>
          </a:prstGeom>
        </p:spPr>
      </p:pic>
    </p:spTree>
    <p:extLst>
      <p:ext uri="{BB962C8B-B14F-4D97-AF65-F5344CB8AC3E}">
        <p14:creationId xmlns:p14="http://schemas.microsoft.com/office/powerpoint/2010/main" val="216963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F4753B5D-CEC6-459B-B598-45373C00F6E5}"/>
              </a:ext>
            </a:extLst>
          </p:cNvPr>
          <p:cNvSpPr txBox="1"/>
          <p:nvPr/>
        </p:nvSpPr>
        <p:spPr>
          <a:xfrm>
            <a:off x="2269724" y="3861787"/>
            <a:ext cx="7652551" cy="523220"/>
          </a:xfrm>
          <a:prstGeom prst="rect">
            <a:avLst/>
          </a:prstGeom>
          <a:noFill/>
        </p:spPr>
        <p:txBody>
          <a:bodyPr wrap="square" rtlCol="0">
            <a:spAutoFit/>
          </a:bodyPr>
          <a:lstStyle/>
          <a:p>
            <a:r>
              <a:rPr lang="nl-NL" sz="2800" b="1" dirty="0">
                <a:latin typeface="Arial" panose="020B0604020202020204" pitchFamily="34" charset="0"/>
                <a:cs typeface="Arial" panose="020B0604020202020204" pitchFamily="34" charset="0"/>
              </a:rPr>
              <a:t>Bedankt voor jullie aandacht en meedenken</a:t>
            </a:r>
          </a:p>
        </p:txBody>
      </p:sp>
      <p:sp>
        <p:nvSpPr>
          <p:cNvPr id="5" name="Tekstvak 4">
            <a:extLst>
              <a:ext uri="{FF2B5EF4-FFF2-40B4-BE49-F238E27FC236}">
                <a16:creationId xmlns:a16="http://schemas.microsoft.com/office/drawing/2014/main" id="{AE3D5496-2FC4-44E3-B6C8-F32015DA4E26}"/>
              </a:ext>
            </a:extLst>
          </p:cNvPr>
          <p:cNvSpPr txBox="1"/>
          <p:nvPr/>
        </p:nvSpPr>
        <p:spPr>
          <a:xfrm>
            <a:off x="1704513" y="1358283"/>
            <a:ext cx="9288120" cy="523220"/>
          </a:xfrm>
          <a:prstGeom prst="rect">
            <a:avLst/>
          </a:prstGeom>
          <a:noFill/>
        </p:spPr>
        <p:txBody>
          <a:bodyPr wrap="none" rtlCol="0">
            <a:spAutoFit/>
          </a:bodyPr>
          <a:lstStyle/>
          <a:p>
            <a:r>
              <a:rPr lang="nl-NL" sz="2800" dirty="0">
                <a:latin typeface="Arial" panose="020B0604020202020204" pitchFamily="34" charset="0"/>
                <a:cs typeface="Arial" panose="020B0604020202020204" pitchFamily="34" charset="0"/>
              </a:rPr>
              <a:t>Inventariseren van de antwoorden op de gestelde vragen</a:t>
            </a:r>
          </a:p>
        </p:txBody>
      </p:sp>
    </p:spTree>
    <p:extLst>
      <p:ext uri="{BB962C8B-B14F-4D97-AF65-F5344CB8AC3E}">
        <p14:creationId xmlns:p14="http://schemas.microsoft.com/office/powerpoint/2010/main" val="273599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52BC7-FCED-460C-8BA4-CEF29A0AE8FE}"/>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Wederzijds voorstellen</a:t>
            </a:r>
          </a:p>
        </p:txBody>
      </p:sp>
      <p:sp>
        <p:nvSpPr>
          <p:cNvPr id="3" name="Tijdelijke aanduiding voor inhoud 2">
            <a:extLst>
              <a:ext uri="{FF2B5EF4-FFF2-40B4-BE49-F238E27FC236}">
                <a16:creationId xmlns:a16="http://schemas.microsoft.com/office/drawing/2014/main" id="{6800469B-9A02-474A-A549-4951C1BB9588}"/>
              </a:ext>
            </a:extLst>
          </p:cNvPr>
          <p:cNvSpPr>
            <a:spLocks noGrp="1"/>
          </p:cNvSpPr>
          <p:nvPr>
            <p:ph idx="1"/>
          </p:nvPr>
        </p:nvSpPr>
        <p:spPr>
          <a:xfrm>
            <a:off x="767179" y="1621439"/>
            <a:ext cx="10515600" cy="4351338"/>
          </a:xfrm>
        </p:spPr>
        <p:txBody>
          <a:bodyPr>
            <a:normAutofit lnSpcReduction="10000"/>
          </a:bodyPr>
          <a:lstStyle/>
          <a:p>
            <a:r>
              <a:rPr lang="nl-NL" dirty="0">
                <a:latin typeface="Arial" panose="020B0604020202020204" pitchFamily="34" charset="0"/>
                <a:cs typeface="Arial" panose="020B0604020202020204" pitchFamily="34" charset="0"/>
              </a:rPr>
              <a:t>Wie ben ik?</a:t>
            </a:r>
          </a:p>
          <a:p>
            <a:pPr marL="0" indent="0">
              <a:buNone/>
            </a:pP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Anita Kuppens</a:t>
            </a:r>
          </a:p>
          <a:p>
            <a:pPr lvl="1"/>
            <a:r>
              <a:rPr lang="nl-NL" dirty="0">
                <a:latin typeface="Arial" panose="020B0604020202020204" pitchFamily="34" charset="0"/>
                <a:cs typeface="Arial" panose="020B0604020202020204" pitchFamily="34" charset="0"/>
              </a:rPr>
              <a:t>Eigenaar van O kwadraat (Onderwijs x Onderzoek)</a:t>
            </a:r>
          </a:p>
          <a:p>
            <a:pPr lvl="1"/>
            <a:r>
              <a:rPr lang="nl-NL">
                <a:latin typeface="Arial" panose="020B0604020202020204" pitchFamily="34" charset="0"/>
                <a:cs typeface="Arial" panose="020B0604020202020204" pitchFamily="34" charset="0"/>
              </a:rPr>
              <a:t>Website: https://anitakuppens.weebly.com/  </a:t>
            </a:r>
            <a:endParaRPr lang="nl-NL" dirty="0">
              <a:latin typeface="Arial" panose="020B0604020202020204" pitchFamily="34" charset="0"/>
              <a:cs typeface="Arial" panose="020B0604020202020204" pitchFamily="34" charset="0"/>
            </a:endParaRPr>
          </a:p>
          <a:p>
            <a:pPr marL="0" indent="0">
              <a:buNone/>
            </a:pPr>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Wie bent u?</a:t>
            </a:r>
          </a:p>
          <a:p>
            <a:pPr marL="0" indent="0">
              <a:buNone/>
            </a:pP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Waarom deze deelsessie?</a:t>
            </a:r>
          </a:p>
          <a:p>
            <a:pPr lvl="1"/>
            <a:r>
              <a:rPr lang="nl-NL" dirty="0">
                <a:latin typeface="Arial" panose="020B0604020202020204" pitchFamily="34" charset="0"/>
                <a:cs typeface="Arial" panose="020B0604020202020204" pitchFamily="34" charset="0"/>
              </a:rPr>
              <a:t>Mogelijk bijdragen aan de oplossing </a:t>
            </a:r>
          </a:p>
        </p:txBody>
      </p:sp>
    </p:spTree>
    <p:extLst>
      <p:ext uri="{BB962C8B-B14F-4D97-AF65-F5344CB8AC3E}">
        <p14:creationId xmlns:p14="http://schemas.microsoft.com/office/powerpoint/2010/main" val="157998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B2E1F-7FC7-4DC0-A941-146473B6826E}"/>
              </a:ext>
            </a:extLst>
          </p:cNvPr>
          <p:cNvSpPr>
            <a:spLocks noGrp="1"/>
          </p:cNvSpPr>
          <p:nvPr>
            <p:ph type="title"/>
          </p:nvPr>
        </p:nvSpPr>
        <p:spPr>
          <a:xfrm>
            <a:off x="838200" y="109445"/>
            <a:ext cx="10515600" cy="1325563"/>
          </a:xfrm>
        </p:spPr>
        <p:txBody>
          <a:bodyPr>
            <a:normAutofit/>
          </a:bodyPr>
          <a:lstStyle/>
          <a:p>
            <a:pPr algn="ctr"/>
            <a:r>
              <a:rPr lang="nl-NL" sz="3200" b="1" dirty="0">
                <a:latin typeface="Arial" panose="020B0604020202020204" pitchFamily="34" charset="0"/>
                <a:cs typeface="Arial" panose="020B0604020202020204" pitchFamily="34" charset="0"/>
              </a:rPr>
              <a:t>Bestaande problemen bij de Nationale Politie</a:t>
            </a:r>
          </a:p>
        </p:txBody>
      </p:sp>
      <p:sp>
        <p:nvSpPr>
          <p:cNvPr id="3" name="Tijdelijke aanduiding voor inhoud 2">
            <a:extLst>
              <a:ext uri="{FF2B5EF4-FFF2-40B4-BE49-F238E27FC236}">
                <a16:creationId xmlns:a16="http://schemas.microsoft.com/office/drawing/2014/main" id="{E8810929-7636-4C19-861D-BECF344AFF7B}"/>
              </a:ext>
            </a:extLst>
          </p:cNvPr>
          <p:cNvSpPr>
            <a:spLocks noGrp="1"/>
          </p:cNvSpPr>
          <p:nvPr>
            <p:ph idx="1"/>
          </p:nvPr>
        </p:nvSpPr>
        <p:spPr>
          <a:xfrm>
            <a:off x="838200" y="1435008"/>
            <a:ext cx="10515600" cy="5249877"/>
          </a:xfrm>
        </p:spPr>
        <p:txBody>
          <a:bodyPr>
            <a:normAutofit lnSpcReduction="10000"/>
          </a:bodyPr>
          <a:lstStyle/>
          <a:p>
            <a:r>
              <a:rPr lang="nl-NL" dirty="0">
                <a:latin typeface="Arial" panose="020B0604020202020204" pitchFamily="34" charset="0"/>
                <a:cs typeface="Arial" panose="020B0604020202020204" pitchFamily="34" charset="0"/>
              </a:rPr>
              <a:t>Moslimfobie, intimidatie bij de politie en de top kijkt weg (NRC Handelsblad, 12 juli 2019) </a:t>
            </a:r>
          </a:p>
          <a:p>
            <a:pPr lvl="1"/>
            <a:r>
              <a:rPr lang="nl-NL" dirty="0">
                <a:latin typeface="Arial" panose="020B0604020202020204" pitchFamily="34" charset="0"/>
                <a:cs typeface="Arial" panose="020B0604020202020204" pitchFamily="34" charset="0"/>
              </a:rPr>
              <a:t>Carel Boers, politieadviseur en lid van de diversiteitsraad neemt ontslag na 13 jaar toptalenten van de politie in het kader van een leiderschapsprogramma te hebben gecoacht.</a:t>
            </a:r>
          </a:p>
          <a:p>
            <a:pPr lvl="1"/>
            <a:r>
              <a:rPr lang="nl-NL" dirty="0">
                <a:latin typeface="Arial" panose="020B0604020202020204" pitchFamily="34" charset="0"/>
                <a:cs typeface="Arial" panose="020B0604020202020204" pitchFamily="34" charset="0"/>
              </a:rPr>
              <a:t>Grove misstanden in de top van de politie – van aanrandingen tot ernstige discriminatie – worden door de korpsleiding genegeerd. </a:t>
            </a:r>
          </a:p>
          <a:p>
            <a:r>
              <a:rPr lang="nl-NL" dirty="0">
                <a:latin typeface="Arial" panose="020B0604020202020204" pitchFamily="34" charset="0"/>
                <a:cs typeface="Arial" panose="020B0604020202020204" pitchFamily="34" charset="0"/>
              </a:rPr>
              <a:t>Politie: </a:t>
            </a:r>
            <a:r>
              <a:rPr lang="nl-NL" dirty="0" err="1">
                <a:latin typeface="Arial" panose="020B0604020202020204" pitchFamily="34" charset="0"/>
                <a:cs typeface="Arial" panose="020B0604020202020204" pitchFamily="34" charset="0"/>
              </a:rPr>
              <a:t>diverser</a:t>
            </a:r>
            <a:r>
              <a:rPr lang="nl-NL" dirty="0">
                <a:latin typeface="Arial" panose="020B0604020202020204" pitchFamily="34" charset="0"/>
                <a:cs typeface="Arial" panose="020B0604020202020204" pitchFamily="34" charset="0"/>
              </a:rPr>
              <a:t> maken van het corps zeer moeilijk (NOS, 13 juli 2019)</a:t>
            </a:r>
          </a:p>
          <a:p>
            <a:pPr lvl="1"/>
            <a:r>
              <a:rPr lang="nl-NL" dirty="0">
                <a:latin typeface="Arial" panose="020B0604020202020204" pitchFamily="34" charset="0"/>
                <a:cs typeface="Arial" panose="020B0604020202020204" pitchFamily="34" charset="0"/>
              </a:rPr>
              <a:t>Al 20 jaar probeert de organisatie om vrouwen, homo’s en agenten met een niet westerse achtergrond zich niet gepest, buitengesloten of gediscrimineerd te laten voelen.</a:t>
            </a:r>
          </a:p>
          <a:p>
            <a:pPr lvl="1"/>
            <a:r>
              <a:rPr lang="nl-NL" dirty="0">
                <a:latin typeface="Arial" panose="020B0604020202020204" pitchFamily="34" charset="0"/>
                <a:cs typeface="Arial" panose="020B0604020202020204" pitchFamily="34" charset="0"/>
              </a:rPr>
              <a:t>De norm wordt gesteld door blanke, oudere heteromannen. Vrouwen, homoseksuelen en migranten vallen buiten dit ideaal beeld en moeten permanent bewijzen dat ze een goede agent zijn. </a:t>
            </a:r>
          </a:p>
          <a:p>
            <a:pPr lvl="1"/>
            <a:endParaRPr lang="nl-NL" dirty="0">
              <a:latin typeface="Arial" panose="020B0604020202020204" pitchFamily="34" charset="0"/>
              <a:cs typeface="Arial" panose="020B0604020202020204" pitchFamily="34" charset="0"/>
            </a:endParaRPr>
          </a:p>
          <a:p>
            <a:pPr lvl="1"/>
            <a:endParaRPr lang="nl-NL" dirty="0">
              <a:latin typeface="Arial" panose="020B0604020202020204" pitchFamily="34" charset="0"/>
              <a:cs typeface="Arial" panose="020B0604020202020204" pitchFamily="34" charset="0"/>
            </a:endParaRPr>
          </a:p>
          <a:p>
            <a:pPr lvl="1"/>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pPr lvl="1"/>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58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49BFAD-489E-4872-83CD-566E46B942A7}"/>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Bestaande problemen bij de Nationale Politie</a:t>
            </a:r>
          </a:p>
        </p:txBody>
      </p:sp>
      <p:sp>
        <p:nvSpPr>
          <p:cNvPr id="3" name="Tijdelijke aanduiding voor inhoud 2">
            <a:extLst>
              <a:ext uri="{FF2B5EF4-FFF2-40B4-BE49-F238E27FC236}">
                <a16:creationId xmlns:a16="http://schemas.microsoft.com/office/drawing/2014/main" id="{0FA8CE26-99E8-4321-B360-623DE61F0816}"/>
              </a:ext>
            </a:extLst>
          </p:cNvPr>
          <p:cNvSpPr>
            <a:spLocks noGrp="1"/>
          </p:cNvSpPr>
          <p:nvPr>
            <p:ph idx="1"/>
          </p:nvPr>
        </p:nvSpPr>
        <p:spPr>
          <a:xfrm>
            <a:off x="722790" y="1523784"/>
            <a:ext cx="10515600" cy="4351338"/>
          </a:xfrm>
        </p:spPr>
        <p:txBody>
          <a:bodyPr>
            <a:normAutofit fontScale="92500" lnSpcReduction="10000"/>
          </a:bodyPr>
          <a:lstStyle/>
          <a:p>
            <a:r>
              <a:rPr lang="nl-NL" dirty="0">
                <a:latin typeface="Arial" panose="020B0604020202020204" pitchFamily="34" charset="0"/>
                <a:cs typeface="Arial" panose="020B0604020202020204" pitchFamily="34" charset="0"/>
              </a:rPr>
              <a:t>Teamchef politie niet meer welkom in Den Haag (NRC Handelsblad, 14 oktober 2019)</a:t>
            </a:r>
          </a:p>
          <a:p>
            <a:pPr marL="0" indent="0">
              <a:buNone/>
            </a:pPr>
            <a:endParaRPr lang="nl-NL" dirty="0">
              <a:latin typeface="Arial" panose="020B0604020202020204" pitchFamily="34" charset="0"/>
              <a:cs typeface="Arial" panose="020B0604020202020204" pitchFamily="34" charset="0"/>
            </a:endParaRPr>
          </a:p>
          <a:p>
            <a:pPr lvl="1"/>
            <a:r>
              <a:rPr lang="nl-NL" dirty="0">
                <a:latin typeface="Arial" panose="020B0604020202020204" pitchFamily="34" charset="0"/>
                <a:cs typeface="Arial" panose="020B0604020202020204" pitchFamily="34" charset="0"/>
              </a:rPr>
              <a:t>Binnen het basisteam Hoefkade in de Schilderswijk is er sprake van ernstige discriminatie, geweld en ongewenste omgangsvormen. Een groepje agenten opereert er onder de naam ‘Marokkanenverdelgers.’</a:t>
            </a:r>
          </a:p>
          <a:p>
            <a:pPr lvl="1"/>
            <a:r>
              <a:rPr lang="nl-NL" dirty="0">
                <a:latin typeface="Arial" panose="020B0604020202020204" pitchFamily="34" charset="0"/>
                <a:cs typeface="Arial" panose="020B0604020202020204" pitchFamily="34" charset="0"/>
              </a:rPr>
              <a:t>Fatima </a:t>
            </a:r>
            <a:r>
              <a:rPr lang="nl-NL" dirty="0" err="1">
                <a:latin typeface="Arial" panose="020B0604020202020204" pitchFamily="34" charset="0"/>
                <a:cs typeface="Arial" panose="020B0604020202020204" pitchFamily="34" charset="0"/>
              </a:rPr>
              <a:t>Aboulouafa</a:t>
            </a:r>
            <a:r>
              <a:rPr lang="nl-NL" dirty="0">
                <a:latin typeface="Arial" panose="020B0604020202020204" pitchFamily="34" charset="0"/>
                <a:cs typeface="Arial" panose="020B0604020202020204" pitchFamily="34" charset="0"/>
              </a:rPr>
              <a:t>, de teamchef die deze zomer publiekelijk melding maakte van discriminatie en machtsmisbruik is naar huis gestuurd en niet langer welkom in de eenheid Den Haag.</a:t>
            </a:r>
          </a:p>
          <a:p>
            <a:pPr lvl="1"/>
            <a:r>
              <a:rPr lang="nl-NL" dirty="0">
                <a:latin typeface="Arial" panose="020B0604020202020204" pitchFamily="34" charset="0"/>
                <a:cs typeface="Arial" panose="020B0604020202020204" pitchFamily="34" charset="0"/>
              </a:rPr>
              <a:t>Haar kritiek op de organisatie veroorzaakte teveel spanningen bij tien andere teamchefs in de regio.</a:t>
            </a:r>
          </a:p>
          <a:p>
            <a:pPr lvl="1"/>
            <a:r>
              <a:rPr lang="nl-NL" dirty="0">
                <a:latin typeface="Arial" panose="020B0604020202020204" pitchFamily="34" charset="0"/>
                <a:cs typeface="Arial" panose="020B0604020202020204" pitchFamily="34" charset="0"/>
              </a:rPr>
              <a:t>Het is een pijnlijke stap voor de Nationale Politie die zegt diversiteit heel belangrijk te vinden.</a:t>
            </a:r>
          </a:p>
          <a:p>
            <a:endParaRPr lang="nl-NL" dirty="0">
              <a:latin typeface="Arial" panose="020B0604020202020204" pitchFamily="34" charset="0"/>
              <a:cs typeface="Arial" panose="020B0604020202020204" pitchFamily="34" charset="0"/>
            </a:endParaRPr>
          </a:p>
          <a:p>
            <a:pPr lvl="1"/>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299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BDA246-2536-41BC-8566-8A8FCC2FDAC9}"/>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De superdiverse samenleving</a:t>
            </a:r>
          </a:p>
        </p:txBody>
      </p:sp>
      <p:sp>
        <p:nvSpPr>
          <p:cNvPr id="3" name="Tijdelijke aanduiding voor inhoud 2">
            <a:extLst>
              <a:ext uri="{FF2B5EF4-FFF2-40B4-BE49-F238E27FC236}">
                <a16:creationId xmlns:a16="http://schemas.microsoft.com/office/drawing/2014/main" id="{B57FE463-22F2-4727-9876-74A1354F9BBC}"/>
              </a:ext>
            </a:extLst>
          </p:cNvPr>
          <p:cNvSpPr>
            <a:spLocks noGrp="1"/>
          </p:cNvSpPr>
          <p:nvPr>
            <p:ph idx="1"/>
          </p:nvPr>
        </p:nvSpPr>
        <p:spPr>
          <a:xfrm>
            <a:off x="838200" y="1256280"/>
            <a:ext cx="10515600" cy="4926043"/>
          </a:xfrm>
        </p:spPr>
        <p:txBody>
          <a:bodyPr>
            <a:normAutofit fontScale="92500"/>
          </a:bodyPr>
          <a:lstStyle/>
          <a:p>
            <a:r>
              <a:rPr lang="nl-NL" dirty="0">
                <a:latin typeface="Arial" panose="020B0604020202020204" pitchFamily="34" charset="0"/>
                <a:cs typeface="Arial" panose="020B0604020202020204" pitchFamily="34" charset="0"/>
              </a:rPr>
              <a:t>Veel steden in Europa maken langzaam de transitie naar ‘</a:t>
            </a:r>
            <a:r>
              <a:rPr lang="nl-NL" dirty="0" err="1">
                <a:latin typeface="Arial" panose="020B0604020202020204" pitchFamily="34" charset="0"/>
                <a:cs typeface="Arial" panose="020B0604020202020204" pitchFamily="34" charset="0"/>
              </a:rPr>
              <a:t>majority-minority</a:t>
            </a:r>
            <a:r>
              <a:rPr lang="nl-NL" dirty="0">
                <a:latin typeface="Arial" panose="020B0604020202020204" pitchFamily="34" charset="0"/>
                <a:cs typeface="Arial" panose="020B0604020202020204" pitchFamily="34" charset="0"/>
              </a:rPr>
              <a:t> </a:t>
            </a:r>
            <a:r>
              <a:rPr lang="nl-NL" dirty="0" err="1">
                <a:latin typeface="Arial" panose="020B0604020202020204" pitchFamily="34" charset="0"/>
                <a:cs typeface="Arial" panose="020B0604020202020204" pitchFamily="34" charset="0"/>
              </a:rPr>
              <a:t>cities</a:t>
            </a:r>
            <a:r>
              <a:rPr lang="nl-NL" dirty="0">
                <a:latin typeface="Arial" panose="020B0604020202020204" pitchFamily="34" charset="0"/>
                <a:cs typeface="Arial" panose="020B0604020202020204" pitchFamily="34" charset="0"/>
              </a:rPr>
              <a:t>’. Steden waarbij een of meer groepen minderheden een meerderheid vormen ten opzichte van de oorspronkelijke bevolking. </a:t>
            </a:r>
          </a:p>
          <a:p>
            <a:r>
              <a:rPr lang="nl-NL" dirty="0">
                <a:latin typeface="Arial" panose="020B0604020202020204" pitchFamily="34" charset="0"/>
                <a:cs typeface="Arial" panose="020B0604020202020204" pitchFamily="34" charset="0"/>
              </a:rPr>
              <a:t>Voor Den Haag zijn de cijfers van 2019 als volgt: autochtoon 45,4%, westerse migranten 18,6% en niet westerse migranten 36%. </a:t>
            </a:r>
          </a:p>
          <a:p>
            <a:r>
              <a:rPr lang="nl-NL" dirty="0">
                <a:latin typeface="Arial" panose="020B0604020202020204" pitchFamily="34" charset="0"/>
                <a:cs typeface="Arial" panose="020B0604020202020204" pitchFamily="34" charset="0"/>
              </a:rPr>
              <a:t>Dit betekent dat 54,6% van de bevolking in Den Haag geen autochtone Nederlander is.</a:t>
            </a:r>
          </a:p>
          <a:p>
            <a:r>
              <a:rPr lang="nl-NL" dirty="0">
                <a:latin typeface="Arial" panose="020B0604020202020204" pitchFamily="34" charset="0"/>
                <a:cs typeface="Arial" panose="020B0604020202020204" pitchFamily="34" charset="0"/>
              </a:rPr>
              <a:t>De grootste groepen niet westerse migranten bestaan in Den Haag uit Turken en Marokkanen.</a:t>
            </a:r>
          </a:p>
          <a:p>
            <a:r>
              <a:rPr lang="nl-NL" dirty="0">
                <a:latin typeface="Arial" panose="020B0604020202020204" pitchFamily="34" charset="0"/>
                <a:cs typeface="Arial" panose="020B0604020202020204" pitchFamily="34" charset="0"/>
              </a:rPr>
              <a:t>Deze cijfers houden geen rekening met het aantal illegalen dat in Nederland en ook in Den Haag verblijft.</a:t>
            </a:r>
          </a:p>
          <a:p>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894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9F704C-9E85-40B6-B19F-F8D970CDE438}"/>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Bottleneck bij de Nationale Politie</a:t>
            </a:r>
          </a:p>
        </p:txBody>
      </p:sp>
      <p:sp>
        <p:nvSpPr>
          <p:cNvPr id="3" name="Tijdelijke aanduiding voor inhoud 2">
            <a:extLst>
              <a:ext uri="{FF2B5EF4-FFF2-40B4-BE49-F238E27FC236}">
                <a16:creationId xmlns:a16="http://schemas.microsoft.com/office/drawing/2014/main" id="{857BB634-2B9E-41CE-A998-D655571CC3FE}"/>
              </a:ext>
            </a:extLst>
          </p:cNvPr>
          <p:cNvSpPr>
            <a:spLocks noGrp="1"/>
          </p:cNvSpPr>
          <p:nvPr>
            <p:ph idx="1"/>
          </p:nvPr>
        </p:nvSpPr>
        <p:spPr>
          <a:xfrm>
            <a:off x="926977" y="1550417"/>
            <a:ext cx="10515600" cy="4351338"/>
          </a:xfrm>
        </p:spPr>
        <p:txBody>
          <a:bodyPr/>
          <a:lstStyle/>
          <a:p>
            <a:r>
              <a:rPr lang="nl-NL" dirty="0">
                <a:latin typeface="Arial" panose="020B0604020202020204" pitchFamily="34" charset="0"/>
                <a:cs typeface="Arial" panose="020B0604020202020204" pitchFamily="34" charset="0"/>
              </a:rPr>
              <a:t>De meest bruikbare handvatten uit de sociale wetenschappen heb ik op een </a:t>
            </a:r>
            <a:r>
              <a:rPr lang="nl-NL">
                <a:latin typeface="Arial" panose="020B0604020202020204" pitchFamily="34" charset="0"/>
                <a:cs typeface="Arial" panose="020B0604020202020204" pitchFamily="34" charset="0"/>
              </a:rPr>
              <a:t>rij gezet. </a:t>
            </a:r>
            <a:endParaRPr lang="nl-NL" dirty="0">
              <a:latin typeface="Arial" panose="020B0604020202020204" pitchFamily="34" charset="0"/>
              <a:cs typeface="Arial" panose="020B0604020202020204" pitchFamily="34" charset="0"/>
            </a:endParaRPr>
          </a:p>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Waar zit de echte bottleneck?</a:t>
            </a:r>
          </a:p>
          <a:p>
            <a:r>
              <a:rPr lang="nl-NL" dirty="0">
                <a:latin typeface="Arial" panose="020B0604020202020204" pitchFamily="34" charset="0"/>
                <a:cs typeface="Arial" panose="020B0604020202020204" pitchFamily="34" charset="0"/>
              </a:rPr>
              <a:t>Kunnen de aangedragen handvatten bijdragen aan een oplossing?</a:t>
            </a:r>
          </a:p>
          <a:p>
            <a:r>
              <a:rPr lang="nl-NL" dirty="0">
                <a:latin typeface="Arial" panose="020B0604020202020204" pitchFamily="34" charset="0"/>
                <a:cs typeface="Arial" panose="020B0604020202020204" pitchFamily="34" charset="0"/>
              </a:rPr>
              <a:t>Wat ontbreekt er nog aan? </a:t>
            </a:r>
          </a:p>
        </p:txBody>
      </p:sp>
    </p:spTree>
    <p:extLst>
      <p:ext uri="{BB962C8B-B14F-4D97-AF65-F5344CB8AC3E}">
        <p14:creationId xmlns:p14="http://schemas.microsoft.com/office/powerpoint/2010/main" val="269025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0CD5F-13FD-4265-877E-1D204074583B}"/>
              </a:ext>
            </a:extLst>
          </p:cNvPr>
          <p:cNvSpPr>
            <a:spLocks noGrp="1"/>
          </p:cNvSpPr>
          <p:nvPr>
            <p:ph type="title"/>
          </p:nvPr>
        </p:nvSpPr>
        <p:spPr/>
        <p:txBody>
          <a:bodyPr>
            <a:normAutofit fontScale="90000"/>
          </a:bodyPr>
          <a:lstStyle/>
          <a:p>
            <a:pPr algn="ctr"/>
            <a:r>
              <a:rPr lang="nl-NL" sz="3200" b="1" dirty="0">
                <a:latin typeface="Arial" panose="020B0604020202020204" pitchFamily="34" charset="0"/>
                <a:cs typeface="Arial" panose="020B0604020202020204" pitchFamily="34" charset="0"/>
              </a:rPr>
              <a:t>Handvatten uit de sociale wetenschappen</a:t>
            </a:r>
            <a:br>
              <a:rPr lang="nl-NL" sz="3200" b="1" dirty="0">
                <a:latin typeface="Arial" panose="020B0604020202020204" pitchFamily="34" charset="0"/>
                <a:cs typeface="Arial" panose="020B0604020202020204" pitchFamily="34" charset="0"/>
              </a:rPr>
            </a:br>
            <a:r>
              <a:rPr lang="nl-NL" sz="3200" b="1" dirty="0">
                <a:latin typeface="Arial" panose="020B0604020202020204" pitchFamily="34" charset="0"/>
                <a:cs typeface="Arial" panose="020B0604020202020204" pitchFamily="34" charset="0"/>
              </a:rPr>
              <a:t>Sociaal kapitaal van </a:t>
            </a:r>
            <a:r>
              <a:rPr lang="nl-NL" sz="3200" b="1" dirty="0" err="1">
                <a:latin typeface="Arial" panose="020B0604020202020204" pitchFamily="34" charset="0"/>
                <a:cs typeface="Arial" panose="020B0604020202020204" pitchFamily="34" charset="0"/>
              </a:rPr>
              <a:t>Putnam</a:t>
            </a:r>
            <a:r>
              <a:rPr lang="nl-NL" sz="3200" b="1" dirty="0">
                <a:latin typeface="Arial" panose="020B0604020202020204" pitchFamily="34" charset="0"/>
                <a:cs typeface="Arial" panose="020B0604020202020204" pitchFamily="34" charset="0"/>
              </a:rPr>
              <a:t>: bonding, </a:t>
            </a:r>
            <a:r>
              <a:rPr lang="nl-NL" sz="3200" b="1" dirty="0" err="1">
                <a:latin typeface="Arial" panose="020B0604020202020204" pitchFamily="34" charset="0"/>
                <a:cs typeface="Arial" panose="020B0604020202020204" pitchFamily="34" charset="0"/>
              </a:rPr>
              <a:t>bridging</a:t>
            </a:r>
            <a:r>
              <a:rPr lang="nl-NL" sz="3200" b="1" dirty="0">
                <a:latin typeface="Arial" panose="020B0604020202020204" pitchFamily="34" charset="0"/>
                <a:cs typeface="Arial" panose="020B0604020202020204" pitchFamily="34" charset="0"/>
              </a:rPr>
              <a:t> en </a:t>
            </a:r>
            <a:r>
              <a:rPr lang="nl-NL" sz="3200" b="1" dirty="0" err="1">
                <a:latin typeface="Arial" panose="020B0604020202020204" pitchFamily="34" charset="0"/>
                <a:cs typeface="Arial" panose="020B0604020202020204" pitchFamily="34" charset="0"/>
              </a:rPr>
              <a:t>linking</a:t>
            </a:r>
            <a:endParaRPr lang="nl-NL" sz="3200" b="1" dirty="0">
              <a:latin typeface="Arial" panose="020B0604020202020204" pitchFamily="34" charset="0"/>
              <a:cs typeface="Arial" panose="020B0604020202020204" pitchFamily="34" charset="0"/>
            </a:endParaRPr>
          </a:p>
        </p:txBody>
      </p:sp>
      <p:sp>
        <p:nvSpPr>
          <p:cNvPr id="3" name="Tijdelijke aanduiding voor inhoud 2">
            <a:extLst>
              <a:ext uri="{FF2B5EF4-FFF2-40B4-BE49-F238E27FC236}">
                <a16:creationId xmlns:a16="http://schemas.microsoft.com/office/drawing/2014/main" id="{C40CE26B-0DFC-4163-B853-C9294B9E3E10}"/>
              </a:ext>
            </a:extLst>
          </p:cNvPr>
          <p:cNvSpPr>
            <a:spLocks noGrp="1"/>
          </p:cNvSpPr>
          <p:nvPr>
            <p:ph idx="1"/>
          </p:nvPr>
        </p:nvSpPr>
        <p:spPr>
          <a:xfrm>
            <a:off x="838200" y="1566832"/>
            <a:ext cx="10515600" cy="4351338"/>
          </a:xfrm>
        </p:spPr>
        <p:txBody>
          <a:bodyPr>
            <a:normAutofit fontScale="92500" lnSpcReduction="20000"/>
          </a:bodyPr>
          <a:lstStyle/>
          <a:p>
            <a:r>
              <a:rPr lang="nl-NL" dirty="0">
                <a:latin typeface="Arial" panose="020B0604020202020204" pitchFamily="34" charset="0"/>
                <a:cs typeface="Arial" panose="020B0604020202020204" pitchFamily="34" charset="0"/>
              </a:rPr>
              <a:t>Netwerken, normen en sociaal vertrouwen die de samenwerking vergemakkelijken voor wederzijds voordeel.</a:t>
            </a:r>
          </a:p>
          <a:p>
            <a:r>
              <a:rPr lang="nl-NL" dirty="0">
                <a:latin typeface="Arial" panose="020B0604020202020204" pitchFamily="34" charset="0"/>
                <a:cs typeface="Arial" panose="020B0604020202020204" pitchFamily="34" charset="0"/>
              </a:rPr>
              <a:t>Aandacht voor het ontwikkelen van sociaal kapitaal zou een speerpunt moeten zijn in het bestrijden van criminaliteit.</a:t>
            </a:r>
          </a:p>
          <a:p>
            <a:r>
              <a:rPr lang="nl-NL" dirty="0">
                <a:latin typeface="Arial" panose="020B0604020202020204" pitchFamily="34" charset="0"/>
                <a:cs typeface="Arial" panose="020B0604020202020204" pitchFamily="34" charset="0"/>
              </a:rPr>
              <a:t>Migratie en mobiliteit verminderen sociale verbondenheid en veroorzaken erosie van sociaal kapitaal.</a:t>
            </a:r>
          </a:p>
          <a:p>
            <a:r>
              <a:rPr lang="nl-NL" dirty="0">
                <a:latin typeface="Arial" panose="020B0604020202020204" pitchFamily="34" charset="0"/>
                <a:cs typeface="Arial" panose="020B0604020202020204" pitchFamily="34" charset="0"/>
              </a:rPr>
              <a:t>Bonding: is het vormen van sterke banden tussen mensen van dezelfde gemeenschap of achtergrond.</a:t>
            </a:r>
          </a:p>
          <a:p>
            <a:r>
              <a:rPr lang="nl-NL" dirty="0" err="1">
                <a:latin typeface="Arial" panose="020B0604020202020204" pitchFamily="34" charset="0"/>
                <a:cs typeface="Arial" panose="020B0604020202020204" pitchFamily="34" charset="0"/>
              </a:rPr>
              <a:t>Bridging</a:t>
            </a:r>
            <a:r>
              <a:rPr lang="nl-NL" dirty="0">
                <a:latin typeface="Arial" panose="020B0604020202020204" pitchFamily="34" charset="0"/>
                <a:cs typeface="Arial" panose="020B0604020202020204" pitchFamily="34" charset="0"/>
              </a:rPr>
              <a:t>: bruggen bouwen en verbinding maken met andere gemeenschappen. Contacten opbouwen met andere groepen die niet hetzelfde zijn als jouw groep. </a:t>
            </a:r>
          </a:p>
          <a:p>
            <a:r>
              <a:rPr lang="nl-NL" dirty="0" err="1">
                <a:latin typeface="Arial" panose="020B0604020202020204" pitchFamily="34" charset="0"/>
                <a:cs typeface="Arial" panose="020B0604020202020204" pitchFamily="34" charset="0"/>
              </a:rPr>
              <a:t>Linking</a:t>
            </a:r>
            <a:r>
              <a:rPr lang="nl-NL" dirty="0">
                <a:latin typeface="Arial" panose="020B0604020202020204" pitchFamily="34" charset="0"/>
                <a:cs typeface="Arial" panose="020B0604020202020204" pitchFamily="34" charset="0"/>
              </a:rPr>
              <a:t>: de mate waarin individuen relaties opbouwen met de instellingen en personen die relatieve macht over hen hebben. </a:t>
            </a:r>
          </a:p>
          <a:p>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138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E6DBB0-73FA-401E-B895-E5A02A6BA221}"/>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Handvatten uit de sociale wetenschappen</a:t>
            </a:r>
            <a:br>
              <a:rPr lang="nl-NL" sz="3200" b="1" dirty="0">
                <a:latin typeface="Arial" panose="020B0604020202020204" pitchFamily="34" charset="0"/>
                <a:cs typeface="Arial" panose="020B0604020202020204" pitchFamily="34" charset="0"/>
              </a:rPr>
            </a:br>
            <a:r>
              <a:rPr lang="nl-NL" sz="3200" b="1" dirty="0">
                <a:latin typeface="Arial" panose="020B0604020202020204" pitchFamily="34" charset="0"/>
                <a:cs typeface="Arial" panose="020B0604020202020204" pitchFamily="34" charset="0"/>
              </a:rPr>
              <a:t>Superdiversiteit</a:t>
            </a:r>
          </a:p>
        </p:txBody>
      </p:sp>
      <p:sp>
        <p:nvSpPr>
          <p:cNvPr id="3" name="Tijdelijke aanduiding voor inhoud 2">
            <a:extLst>
              <a:ext uri="{FF2B5EF4-FFF2-40B4-BE49-F238E27FC236}">
                <a16:creationId xmlns:a16="http://schemas.microsoft.com/office/drawing/2014/main" id="{67D3766C-49F4-4506-966C-AB961DB37611}"/>
              </a:ext>
            </a:extLst>
          </p:cNvPr>
          <p:cNvSpPr>
            <a:spLocks noGrp="1"/>
          </p:cNvSpPr>
          <p:nvPr>
            <p:ph idx="1"/>
          </p:nvPr>
        </p:nvSpPr>
        <p:spPr>
          <a:xfrm>
            <a:off x="838200" y="1690688"/>
            <a:ext cx="10515600" cy="4351338"/>
          </a:xfrm>
        </p:spPr>
        <p:txBody>
          <a:bodyPr>
            <a:normAutofit fontScale="92500" lnSpcReduction="20000"/>
          </a:bodyPr>
          <a:lstStyle/>
          <a:p>
            <a:r>
              <a:rPr lang="nl-NL" sz="2400" dirty="0">
                <a:latin typeface="Arial" panose="020B0604020202020204" pitchFamily="34" charset="0"/>
                <a:cs typeface="Arial" panose="020B0604020202020204" pitchFamily="34" charset="0"/>
              </a:rPr>
              <a:t>Tweede en derde generatie allochtonen (arbeidsmigratie en voormalige koloniën), Centraal en Oost-Europese landen, hoger opgeleide Zuid-Europeanen (vanaf 2008).</a:t>
            </a:r>
          </a:p>
          <a:p>
            <a:r>
              <a:rPr lang="nl-NL" sz="2400" dirty="0">
                <a:latin typeface="Arial" panose="020B0604020202020204" pitchFamily="34" charset="0"/>
                <a:cs typeface="Arial" panose="020B0604020202020204" pitchFamily="34" charset="0"/>
              </a:rPr>
              <a:t>Globalisering is versneld door de nieuwe informatietechnologie.</a:t>
            </a:r>
          </a:p>
          <a:p>
            <a:r>
              <a:rPr lang="nl-NL" sz="2400" dirty="0">
                <a:latin typeface="Arial" panose="020B0604020202020204" pitchFamily="34" charset="0"/>
                <a:cs typeface="Arial" panose="020B0604020202020204" pitchFamily="34" charset="0"/>
              </a:rPr>
              <a:t>Superdiversiteit kijkt naar </a:t>
            </a:r>
            <a:r>
              <a:rPr lang="nl-NL" sz="2400" b="1" dirty="0">
                <a:latin typeface="Arial" panose="020B0604020202020204" pitchFamily="34" charset="0"/>
                <a:cs typeface="Arial" panose="020B0604020202020204" pitchFamily="34" charset="0"/>
              </a:rPr>
              <a:t>de diversiteit in de diversiteit</a:t>
            </a:r>
            <a:r>
              <a:rPr lang="nl-NL" sz="2400" dirty="0">
                <a:latin typeface="Arial" panose="020B0604020202020204" pitchFamily="34" charset="0"/>
                <a:cs typeface="Arial" panose="020B0604020202020204" pitchFamily="34" charset="0"/>
              </a:rPr>
              <a:t>: heeft oog voor de grote verschillen binnen groepen.</a:t>
            </a:r>
          </a:p>
          <a:p>
            <a:r>
              <a:rPr lang="nl-NL" sz="2400" dirty="0">
                <a:latin typeface="Arial" panose="020B0604020202020204" pitchFamily="34" charset="0"/>
                <a:cs typeface="Arial" panose="020B0604020202020204" pitchFamily="34" charset="0"/>
              </a:rPr>
              <a:t>Het is niet langer voldoende om diversiteit alleen vanuit etniciteit te bekijken, maar meerdere dimensies moeten bekeken worden. Met name hoe deze samenhangen en elkaar beïnvloeden. </a:t>
            </a:r>
          </a:p>
          <a:p>
            <a:r>
              <a:rPr lang="nl-NL" sz="2400" dirty="0">
                <a:latin typeface="Arial" panose="020B0604020202020204" pitchFamily="34" charset="0"/>
                <a:cs typeface="Arial" panose="020B0604020202020204" pitchFamily="34" charset="0"/>
              </a:rPr>
              <a:t>Zoals welke immigratiestroom, welke taal spreekt iemand, geslacht, leeftijd, verblijfsstatus, de mate waarin iemand in contact is met het land van herkomst, welke religie hangt iemand aan.</a:t>
            </a:r>
          </a:p>
          <a:p>
            <a:r>
              <a:rPr lang="nl-NL" sz="2400" dirty="0">
                <a:latin typeface="Arial" panose="020B0604020202020204" pitchFamily="34" charset="0"/>
                <a:cs typeface="Arial" panose="020B0604020202020204" pitchFamily="34" charset="0"/>
              </a:rPr>
              <a:t>Door </a:t>
            </a:r>
            <a:r>
              <a:rPr lang="nl-NL" sz="2400" dirty="0" err="1">
                <a:latin typeface="Arial" panose="020B0604020202020204" pitchFamily="34" charset="0"/>
                <a:cs typeface="Arial" panose="020B0604020202020204" pitchFamily="34" charset="0"/>
              </a:rPr>
              <a:t>overgeneraliseren</a:t>
            </a:r>
            <a:r>
              <a:rPr lang="nl-NL" sz="2400" dirty="0">
                <a:latin typeface="Arial" panose="020B0604020202020204" pitchFamily="34" charset="0"/>
                <a:cs typeface="Arial" panose="020B0604020202020204" pitchFamily="34" charset="0"/>
              </a:rPr>
              <a:t> gaat het contact verloren. Noodzakelijk is een open en transparante houding met ruimte voor dialoog.</a:t>
            </a:r>
          </a:p>
          <a:p>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8590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ACF1BE-D389-4D1B-ABCE-70EAAC981095}"/>
              </a:ext>
            </a:extLst>
          </p:cNvPr>
          <p:cNvSpPr>
            <a:spLocks noGrp="1"/>
          </p:cNvSpPr>
          <p:nvPr>
            <p:ph type="title"/>
          </p:nvPr>
        </p:nvSpPr>
        <p:spPr/>
        <p:txBody>
          <a:bodyPr>
            <a:normAutofit/>
          </a:bodyPr>
          <a:lstStyle/>
          <a:p>
            <a:pPr algn="ctr"/>
            <a:r>
              <a:rPr lang="nl-NL" sz="3200" b="1" dirty="0">
                <a:latin typeface="Arial" panose="020B0604020202020204" pitchFamily="34" charset="0"/>
                <a:cs typeface="Arial" panose="020B0604020202020204" pitchFamily="34" charset="0"/>
              </a:rPr>
              <a:t>Handvatten uit de sociale wetenschappen</a:t>
            </a:r>
            <a:br>
              <a:rPr lang="nl-NL" sz="3200" b="1" dirty="0">
                <a:latin typeface="Arial" panose="020B0604020202020204" pitchFamily="34" charset="0"/>
                <a:cs typeface="Arial" panose="020B0604020202020204" pitchFamily="34" charset="0"/>
              </a:rPr>
            </a:br>
            <a:r>
              <a:rPr lang="nl-NL" sz="3200" b="1" dirty="0" err="1">
                <a:latin typeface="Arial" panose="020B0604020202020204" pitchFamily="34" charset="0"/>
                <a:cs typeface="Arial" panose="020B0604020202020204" pitchFamily="34" charset="0"/>
              </a:rPr>
              <a:t>Intersectioneel</a:t>
            </a:r>
            <a:r>
              <a:rPr lang="nl-NL" sz="3200" b="1" dirty="0">
                <a:latin typeface="Arial" panose="020B0604020202020204" pitchFamily="34" charset="0"/>
                <a:cs typeface="Arial" panose="020B0604020202020204" pitchFamily="34" charset="0"/>
              </a:rPr>
              <a:t> of kruispunt denken</a:t>
            </a:r>
          </a:p>
        </p:txBody>
      </p:sp>
      <p:sp>
        <p:nvSpPr>
          <p:cNvPr id="3" name="Tijdelijke aanduiding voor inhoud 2">
            <a:extLst>
              <a:ext uri="{FF2B5EF4-FFF2-40B4-BE49-F238E27FC236}">
                <a16:creationId xmlns:a16="http://schemas.microsoft.com/office/drawing/2014/main" id="{762D605C-8462-496B-BB9B-586F8F86BE64}"/>
              </a:ext>
            </a:extLst>
          </p:cNvPr>
          <p:cNvSpPr>
            <a:spLocks noGrp="1"/>
          </p:cNvSpPr>
          <p:nvPr>
            <p:ph idx="1"/>
          </p:nvPr>
        </p:nvSpPr>
        <p:spPr>
          <a:xfrm>
            <a:off x="625136" y="1712374"/>
            <a:ext cx="10515600" cy="4351338"/>
          </a:xfrm>
        </p:spPr>
        <p:txBody>
          <a:bodyPr>
            <a:normAutofit fontScale="62500" lnSpcReduction="20000"/>
          </a:bodyPr>
          <a:lstStyle/>
          <a:p>
            <a:endParaRPr lang="nl-NL" dirty="0">
              <a:latin typeface="Arial" panose="020B0604020202020204" pitchFamily="34" charset="0"/>
              <a:cs typeface="Arial" panose="020B0604020202020204" pitchFamily="34" charset="0"/>
            </a:endParaRPr>
          </a:p>
          <a:p>
            <a:r>
              <a:rPr lang="nl-NL" dirty="0">
                <a:latin typeface="Arial" panose="020B0604020202020204" pitchFamily="34" charset="0"/>
                <a:cs typeface="Arial" panose="020B0604020202020204" pitchFamily="34" charset="0"/>
              </a:rPr>
              <a:t>De </a:t>
            </a:r>
            <a:r>
              <a:rPr lang="nl-NL" dirty="0" err="1">
                <a:latin typeface="Arial" panose="020B0604020202020204" pitchFamily="34" charset="0"/>
                <a:cs typeface="Arial" panose="020B0604020202020204" pitchFamily="34" charset="0"/>
              </a:rPr>
              <a:t>intersectionele</a:t>
            </a:r>
            <a:r>
              <a:rPr lang="nl-NL" dirty="0">
                <a:latin typeface="Arial" panose="020B0604020202020204" pitchFamily="34" charset="0"/>
                <a:cs typeface="Arial" panose="020B0604020202020204" pitchFamily="34" charset="0"/>
              </a:rPr>
              <a:t> analyse is een geschikt instrument om maatschappelijke ongelijkheid, in- en uitsluitingsmechanismen en machtsverhoudingen te beschrijven.</a:t>
            </a:r>
          </a:p>
          <a:p>
            <a:r>
              <a:rPr lang="nl-NL" dirty="0">
                <a:latin typeface="Arial" panose="020B0604020202020204" pitchFamily="34" charset="0"/>
                <a:cs typeface="Arial" panose="020B0604020202020204" pitchFamily="34" charset="0"/>
              </a:rPr>
              <a:t>Machtsverhoudingen vormen de basis van maatschappelijke ongelijkheid, ongelijke behandeling en uitsluiting. Sommige mensen ondervinden van deze machtsposities structureel voordeel en anderen structureel nadeel.</a:t>
            </a:r>
          </a:p>
          <a:p>
            <a:r>
              <a:rPr lang="nl-NL" dirty="0">
                <a:latin typeface="Arial" panose="020B0604020202020204" pitchFamily="34" charset="0"/>
                <a:cs typeface="Arial" panose="020B0604020202020204" pitchFamily="34" charset="0"/>
              </a:rPr>
              <a:t>Het </a:t>
            </a:r>
            <a:r>
              <a:rPr lang="nl-NL" dirty="0" err="1">
                <a:latin typeface="Arial" panose="020B0604020202020204" pitchFamily="34" charset="0"/>
                <a:cs typeface="Arial" panose="020B0604020202020204" pitchFamily="34" charset="0"/>
              </a:rPr>
              <a:t>intersectionele</a:t>
            </a:r>
            <a:r>
              <a:rPr lang="nl-NL" dirty="0">
                <a:latin typeface="Arial" panose="020B0604020202020204" pitchFamily="34" charset="0"/>
                <a:cs typeface="Arial" panose="020B0604020202020204" pitchFamily="34" charset="0"/>
              </a:rPr>
              <a:t> denken bekijkt gender, etniciteit, leeftijd, religie, klasse, seksuele identiteit en andere ordenende mechanismen niet afzonderlijk, maar gaat ervan uit dat ze allemaal tegelijkertijd werkzaam zijn. </a:t>
            </a:r>
          </a:p>
          <a:p>
            <a:r>
              <a:rPr lang="nl-NL" dirty="0">
                <a:latin typeface="Arial" panose="020B0604020202020204" pitchFamily="34" charset="0"/>
                <a:cs typeface="Arial" panose="020B0604020202020204" pitchFamily="34" charset="0"/>
              </a:rPr>
              <a:t>Denk aan een caleidoscoop dat een dynamisch beeld geeft van kleurrijke, bewegende beelden, zonder dat een bepaalde kleur domineert.  </a:t>
            </a:r>
          </a:p>
          <a:p>
            <a:r>
              <a:rPr lang="nl-NL" dirty="0">
                <a:latin typeface="Arial" panose="020B0604020202020204" pitchFamily="34" charset="0"/>
                <a:cs typeface="Arial" panose="020B0604020202020204" pitchFamily="34" charset="0"/>
              </a:rPr>
              <a:t>Iedereen bevindt zich op een snijpunt of kruispunt van assen van betekenis, sommige combinaties van positioneringen zijn machtiger dan anderen. De witte heteroseksuele man wordt bijvoorbeeld als vanzelfsprekend tot norm verheven en niet ter discussie gesteld. </a:t>
            </a:r>
          </a:p>
          <a:p>
            <a:r>
              <a:rPr lang="nl-NL" dirty="0" err="1">
                <a:latin typeface="Arial" panose="020B0604020202020204" pitchFamily="34" charset="0"/>
                <a:cs typeface="Arial" panose="020B0604020202020204" pitchFamily="34" charset="0"/>
              </a:rPr>
              <a:t>Intersectionaliteit</a:t>
            </a:r>
            <a:r>
              <a:rPr lang="nl-NL" dirty="0">
                <a:latin typeface="Arial" panose="020B0604020202020204" pitchFamily="34" charset="0"/>
                <a:cs typeface="Arial" panose="020B0604020202020204" pitchFamily="34" charset="0"/>
              </a:rPr>
              <a:t>: dynamisch, inclusief en meervoudig.</a:t>
            </a:r>
          </a:p>
          <a:p>
            <a:r>
              <a:rPr lang="nl-NL" dirty="0">
                <a:latin typeface="Arial" panose="020B0604020202020204" pitchFamily="34" charset="0"/>
                <a:cs typeface="Arial" panose="020B0604020202020204" pitchFamily="34" charset="0"/>
              </a:rPr>
              <a:t>Het voorkomt, net als superdiversiteit, dat er besluiten worden genomen op basis van vooroordelen.  </a:t>
            </a:r>
          </a:p>
          <a:p>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25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1163</Words>
  <Application>Microsoft Office PowerPoint</Application>
  <PresentationFormat>Breedbeeld</PresentationFormat>
  <Paragraphs>84</Paragraphs>
  <Slides>12</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Calibri</vt:lpstr>
      <vt:lpstr>Calibri Light</vt:lpstr>
      <vt:lpstr>Kantoorthema</vt:lpstr>
      <vt:lpstr>De Nationale Politie en de multiculturele samenleving</vt:lpstr>
      <vt:lpstr>Wederzijds voorstellen</vt:lpstr>
      <vt:lpstr>Bestaande problemen bij de Nationale Politie</vt:lpstr>
      <vt:lpstr>Bestaande problemen bij de Nationale Politie</vt:lpstr>
      <vt:lpstr>De superdiverse samenleving</vt:lpstr>
      <vt:lpstr>Bottleneck bij de Nationale Politie</vt:lpstr>
      <vt:lpstr>Handvatten uit de sociale wetenschappen Sociaal kapitaal van Putnam: bonding, bridging en linking</vt:lpstr>
      <vt:lpstr>Handvatten uit de sociale wetenschappen Superdiversiteit</vt:lpstr>
      <vt:lpstr>Handvatten uit de sociale wetenschappen Intersectioneel of kruispunt denken</vt:lpstr>
      <vt:lpstr>Handvatten uit de sociale wetenschappen TOPOI-model</vt:lpstr>
      <vt:lpstr>Handvatten uit de sociale wetenschappen Zeven ontwikkelingsstadia van diversiteitsbeleid</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Anita Kuppens</dc:creator>
  <cp:lastModifiedBy>Anita Kuppens</cp:lastModifiedBy>
  <cp:revision>65</cp:revision>
  <cp:lastPrinted>2019-12-10T20:53:58Z</cp:lastPrinted>
  <dcterms:created xsi:type="dcterms:W3CDTF">2019-12-09T11:42:11Z</dcterms:created>
  <dcterms:modified xsi:type="dcterms:W3CDTF">2019-12-11T07:41:35Z</dcterms:modified>
</cp:coreProperties>
</file>